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92" r:id="rId2"/>
    <p:sldId id="294" r:id="rId3"/>
    <p:sldId id="325" r:id="rId4"/>
    <p:sldId id="326" r:id="rId5"/>
    <p:sldId id="342" r:id="rId6"/>
    <p:sldId id="344" r:id="rId7"/>
    <p:sldId id="330" r:id="rId8"/>
    <p:sldId id="331" r:id="rId9"/>
    <p:sldId id="332" r:id="rId10"/>
    <p:sldId id="341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宋体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8D7349"/>
    <a:srgbClr val="BCA47E"/>
    <a:srgbClr val="E5DCCD"/>
    <a:srgbClr val="EAD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1"/>
  </p:normalViewPr>
  <p:slideViewPr>
    <p:cSldViewPr snapToGrid="0" showGuides="1">
      <p:cViewPr>
        <p:scale>
          <a:sx n="88" d="100"/>
          <a:sy n="88" d="100"/>
        </p:scale>
        <p:origin x="-48" y="-18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14A48-6CDF-4D4F-8BF2-8B1F6069AD83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03B76-711E-44A3-8E19-68A4ED61A8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9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4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1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7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7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F35BF-7E63-4665-A979-D1F5878CEC24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CFCFC-42D5-4882-B718-E8120F3A5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" y="-35182"/>
            <a:ext cx="12206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909" y="1308099"/>
            <a:ext cx="11476649" cy="1276351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6226" y="2099281"/>
            <a:ext cx="7414724" cy="1276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800" b="1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32015" y="2954076"/>
            <a:ext cx="5845564" cy="1276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0" descr="57c6eb7eef3d9dbee40ab4c123b0b47b">
            <a:extLst>
              <a:ext uri="{FF2B5EF4-FFF2-40B4-BE49-F238E27FC236}">
                <a16:creationId xmlns="" xmlns:a16="http://schemas.microsoft.com/office/drawing/2014/main" id="{9ACD7484-8D17-49FC-A625-5C61322B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8936" flipH="1">
            <a:off x="8061157" y="-849246"/>
            <a:ext cx="2855420" cy="28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2161" y="-592934"/>
            <a:ext cx="11436927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4572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1367790" algn="l"/>
              </a:tabLst>
            </a:pP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bị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“Hồi hương ngẫu thư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833" y="2623331"/>
            <a:ext cx="11319167" cy="571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phiên âm, dịch nghĩa, dịch thơ.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sánh bản phiên âm và dịch thơ.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phép đối trong bài thơ và nêu tác dụng của phép đối ấy.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hiện tình yêu quê hương ở hai câu trên và hai câu dưới có gì khác nhau về giọng điệu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200"/>
              </a:spcBef>
              <a:buFontTx/>
              <a:buChar char="-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200"/>
              </a:spcBef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45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"/>
          <p:cNvSpPr txBox="1"/>
          <p:nvPr/>
        </p:nvSpPr>
        <p:spPr>
          <a:xfrm>
            <a:off x="2039182" y="84483"/>
            <a:ext cx="9772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I.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</a:t>
            </a:r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hiểu</a:t>
            </a:r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chung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5765" y="1041079"/>
            <a:ext cx="1020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1. 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Tác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giả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/>
              <a:cs typeface="Times New Roman" panose="02020603050405020304" pitchFamily="18" charset="0"/>
            </a:endParaRPr>
          </a:p>
        </p:txBody>
      </p:sp>
      <p:pic>
        <p:nvPicPr>
          <p:cNvPr id="34" name="图片 12">
            <a:extLst>
              <a:ext uri="{FF2B5EF4-FFF2-40B4-BE49-F238E27FC236}">
                <a16:creationId xmlns="" xmlns:a16="http://schemas.microsoft.com/office/drawing/2014/main" id="{59AAC395-A8E9-4C87-B60B-C4F6079C0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12" y="1748965"/>
            <a:ext cx="5721622" cy="5219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3320" y="2052185"/>
            <a:ext cx="73802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Bạch (701 – 762).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một nhà thơ nổi tiếng đời Đường.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mệnh danh là “Thi tiên”.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25 tuổi, ông xa quê và xa mãi.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10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056" y="453413"/>
            <a:ext cx="11443853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17628"/>
            <a:ext cx="12039599" cy="4458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BR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3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cảnh sáng tác</a:t>
            </a:r>
            <a:r>
              <a:rPr lang="pt-BR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Được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khi nhà thơ đang ở xa quê.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pt-BR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</a:t>
            </a:r>
            <a:r>
              <a:rPr lang="pt-BR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Ngũ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ngôn tứ tuyệt cổ thể.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 chính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đề:</a:t>
            </a:r>
            <a:r>
              <a:rPr lang="en-US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3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 nguyệt hoài hương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AU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lang="en-AU" sz="3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Hai câu đầu: Cảnh đêm trăng thanh tĩnh</a:t>
            </a:r>
            <a:r>
              <a:rPr lang="en-AU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Hai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trạng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4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152" y="830997"/>
            <a:ext cx="1219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altLang="en-US" sz="3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6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đầu: Cảnh đêm trăng thanh tĩnh.</a:t>
            </a:r>
            <a:endParaRPr kumimoji="0" lang="en-US" altLang="en-US" sz="36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“Đầu giường ánh trăng rọi</a:t>
            </a:r>
            <a:endParaRPr kumimoji="0" lang="en-US" altLang="en-US" sz="36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Ngỡ mặt đất phủ sương</a:t>
            </a:r>
            <a:r>
              <a:rPr kumimoji="0" lang="vi-VN" altLang="en-US" sz="3600" b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36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78123" y="9946236"/>
            <a:ext cx="641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52" y="4616155"/>
            <a:ext cx="11903551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vi-VN" alt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trăng sáng </a:t>
            </a:r>
            <a:r>
              <a:rPr kumimoji="0" lang="en-US" altLang="en-US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 </a:t>
            </a:r>
            <a:r>
              <a:rPr kumimoji="0" lang="vi-VN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màng, yên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175829" y="0"/>
            <a:ext cx="9772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I.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Đọc</a:t>
            </a:r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-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hiểu</a:t>
            </a:r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văn</a:t>
            </a:r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bản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82" y="2738999"/>
            <a:ext cx="120236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gian: Đêm khuya thanh </a:t>
            </a:r>
            <a:r>
              <a:rPr lang="vi-VN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gian: Trong phòng, đầu giường (nằm ngắm trăng</a:t>
            </a:r>
            <a:r>
              <a:rPr lang="vi-VN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alt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thuật liên tưởng: ánh trăng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vi-VN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vi-VN" altLang="en-US" sz="3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6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đầu: Cảnh đêm trăng thanh tĩnh.</a:t>
            </a:r>
            <a:endParaRPr kumimoji="0" lang="en-US" altLang="en-US" sz="36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“Đầu giường ánh trăng rọi</a:t>
            </a:r>
            <a:endParaRPr kumimoji="0" lang="en-US" altLang="en-US" sz="36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Ngỡ mặt đất phủ sương</a:t>
            </a:r>
            <a:r>
              <a:rPr kumimoji="0" lang="vi-VN" altLang="en-US" sz="3600" b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36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78123" y="9946236"/>
            <a:ext cx="641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382" y="1782590"/>
            <a:ext cx="12023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ngỡ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ngỡ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ngàng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trăng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trằn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ngủ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trăng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Ở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lẫn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thêm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quyện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36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vi-VN" altLang="en-US" sz="36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36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altLang="en-US" sz="36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altLang="en-US" sz="36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6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Ngẩng</a:t>
            </a:r>
            <a:r>
              <a:rPr kumimoji="0" lang="en-US" altLang="en-US" sz="3600" b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600" b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3600" b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3600" b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kumimoji="0" lang="en-US" altLang="en-US" sz="3600" b="0" u="none" strike="noStrike" cap="none" normalizeH="0" dirty="0" smtClean="0">
              <a:ln>
                <a:noFill/>
              </a:ln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78123" y="9946236"/>
            <a:ext cx="641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382" y="1782590"/>
            <a:ext cx="12023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ngẩng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da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diết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buồn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nay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chưa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đỉnh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vút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trăng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man.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927" y="293798"/>
            <a:ext cx="10931237" cy="606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vi-VN" sz="3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 kết.</a:t>
            </a:r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thuật.</a:t>
            </a:r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 thơ trầm buồn, suy tư.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ngữ giản dị, tinh luyện.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thơ gần gũi.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thơ ngắn gọn, hàm súc, cô đọng, chất chứa nỗi niềm.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dung.</a:t>
            </a:r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 tranh thiên nhiên đẹp trong đêm thanh tĩnh.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yêu thiên nhiên. Nỗi nhớ quê hương da diết của một người xa xứ.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574" y="2598883"/>
            <a:ext cx="11024754" cy="377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200"/>
              </a:spcBef>
              <a:buAutoNum type="alphaUcPeriod"/>
              <a:tabLst>
                <a:tab pos="1367790" algn="l"/>
              </a:tabLs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thơ cô đọng, từ ngữ trau chuốt mượt mà, hình ảnh so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 đáo.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200"/>
              </a:spcBef>
              <a:buAutoNum type="alphaUcPeriod"/>
              <a:tabLst>
                <a:tab pos="1367790" algn="l"/>
              </a:tabLs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thơ cô đọng, hàm súc, từ ngữ giản dị mà tinh luyện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200"/>
              </a:spcBef>
              <a:buFontTx/>
              <a:buAutoNum type="alphaUcPeriod"/>
              <a:tabLst>
                <a:tab pos="1367790" algn="l"/>
              </a:tabLs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phép đối rất chỉnh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200"/>
              </a:spcBef>
              <a:buFontTx/>
              <a:buAutoNum type="alphaUcPeriod"/>
              <a:tabLst>
                <a:tab pos="1367790" algn="l"/>
              </a:tabLs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 gọn chủ ngữ trong các câu thơ, tạo nên sức khái quát lớn.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481" y="181811"/>
            <a:ext cx="11055927" cy="2417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1: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191" y="2784764"/>
            <a:ext cx="886015" cy="6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8318" y="549671"/>
            <a:ext cx="11395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1367790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2: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thơ Lí Bạch, em cảm nhận gì về tâm hồn và tài năng của ông?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15951"/>
            <a:ext cx="12192000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4572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1367790" algn="l"/>
              </a:tabLst>
            </a:pPr>
            <a:r>
              <a:rPr lang="vi-VN" sz="3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ý: </a:t>
            </a:r>
            <a:endParaRPr lang="en-US" sz="36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1670" indent="-5715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FontTx/>
              <a:buChar char="-"/>
              <a:tabLst>
                <a:tab pos="1367790" algn="l"/>
              </a:tabLst>
            </a:pP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Bạch là người có tình yêu thiên nhiên, tình yêu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 sâu nặng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61670" lvl="0" indent="-571500">
              <a:lnSpc>
                <a:spcPct val="150000"/>
              </a:lnSpc>
              <a:spcBef>
                <a:spcPts val="200"/>
              </a:spcBef>
              <a:buFontTx/>
              <a:buChar char="-"/>
              <a:tabLst>
                <a:tab pos="1367790" algn="l"/>
              </a:tabLst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6FBC9C0D-FB7C-45BD-926C-44851F3FAE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批待发作品\289249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809</Words>
  <Application>Microsoft Office PowerPoint</Application>
  <PresentationFormat>Custom</PresentationFormat>
  <Paragraphs>71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宋体</vt:lpstr>
      <vt:lpstr>inpin heiti</vt:lpstr>
      <vt:lpstr>Calibri Light</vt:lpstr>
      <vt:lpstr>Wingdings</vt:lpstr>
      <vt:lpstr>Times New Roman</vt:lpstr>
      <vt:lpstr>Office 主题</vt:lpstr>
      <vt:lpstr>Cảm nghĩ trong đêm thanh tĩnh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董蕊(代驾事业部)</dc:creator>
  <cp:lastModifiedBy>steven nguyen</cp:lastModifiedBy>
  <cp:revision>207</cp:revision>
  <dcterms:created xsi:type="dcterms:W3CDTF">2017-08-10T07:34:09Z</dcterms:created>
  <dcterms:modified xsi:type="dcterms:W3CDTF">2021-11-11T04:03:35Z</dcterms:modified>
</cp:coreProperties>
</file>